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811" autoAdjust="0"/>
  </p:normalViewPr>
  <p:slideViewPr>
    <p:cSldViewPr>
      <p:cViewPr varScale="1">
        <p:scale>
          <a:sx n="84" d="100"/>
          <a:sy n="84" d="100"/>
        </p:scale>
        <p:origin x="-140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8DE94-B918-42CD-BF51-DBB72C916FC8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B9599-1E00-4AC7-B748-3C9CEB26E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00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80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96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274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19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45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4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12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02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37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08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21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9DC95-CF3E-4036-9FCD-58436F961DC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66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331788" y="5725120"/>
            <a:ext cx="37179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1600" dirty="0">
              <a:solidFill>
                <a:schemeClr val="bg1"/>
              </a:solidFill>
            </a:endParaRPr>
          </a:p>
          <a:p>
            <a:pPr algn="r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332532" y="2592194"/>
            <a:ext cx="5175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357430"/>
            <a:ext cx="4929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Дополнительная программа профессиональной переподготовки: 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Цифровые методы, анализ данных и визуализация результатов социологических и маркетинговых исследований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00496" y="4143380"/>
            <a:ext cx="49292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Дополнительная профессиональная программа переподготовки: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Цифровые методы, анализ данных и визуализация результатов социологических и маркетинговых исследований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Руководитель: канд. социол. наук, доцент В.Ю. Колчинская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260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37"/>
          <p:cNvSpPr>
            <a:spLocks noChangeArrowheads="1"/>
          </p:cNvSpPr>
          <p:nvPr/>
        </p:nvSpPr>
        <p:spPr bwMode="auto">
          <a:xfrm>
            <a:off x="214282" y="285728"/>
            <a:ext cx="8786874" cy="6195542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500" dirty="0"/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2800" b="1" dirty="0" smtClean="0"/>
              <a:t>Приобретаемые ИТ-компетенции:</a:t>
            </a:r>
            <a:endParaRPr lang="ru-RU" sz="2000" b="1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 Применяет языки программирования для решения профессиональных задач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Применяет принципы и основы алгоритмизации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Разрабатывает программное обеспечение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Применяет интегрированные среды разработки (</a:t>
            </a:r>
            <a:r>
              <a:rPr lang="ru-RU" sz="2400" dirty="0" err="1" smtClean="0"/>
              <a:t>IDE</a:t>
            </a:r>
            <a:r>
              <a:rPr lang="ru-RU" sz="2400" dirty="0" smtClean="0"/>
              <a:t>)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Применяет стандарты и методики бизнес- моделирования </a:t>
            </a:r>
          </a:p>
          <a:p>
            <a:pPr>
              <a:spcBef>
                <a:spcPts val="0"/>
              </a:spcBef>
              <a:buNone/>
            </a:pPr>
            <a:endParaRPr lang="ru-RU" sz="1800" dirty="0" smtClean="0"/>
          </a:p>
          <a:p>
            <a:pPr>
              <a:spcBef>
                <a:spcPts val="0"/>
              </a:spcBef>
              <a:buNone/>
            </a:pPr>
            <a:r>
              <a:rPr lang="ru-RU" sz="2800" b="1" dirty="0" smtClean="0"/>
              <a:t>Востребованность на рынке труда: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Анализ данных – востребованный во всех сферах экономики вид деятельности, что обеспечивает большое количество вакансий. Владение цифровыми компетенциями расширяет возможности, что существенно повышает конкурентоспособность на рынке труда и увеличивает зарплату, на которую может претендовать работник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endParaRPr lang="ru-RU" altLang="ru-RU" sz="1200" b="1" dirty="0">
              <a:solidFill>
                <a:srgbClr val="264796"/>
              </a:solidFill>
              <a:latin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642918"/>
            <a:ext cx="5617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Цель реализации </a:t>
            </a:r>
            <a:r>
              <a:rPr lang="ru-RU" sz="3200" b="1" dirty="0" smtClean="0"/>
              <a:t>программы: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1500174"/>
            <a:ext cx="78581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формирование </a:t>
            </a:r>
            <a:r>
              <a:rPr lang="ru-RU" sz="2400" dirty="0" smtClean="0"/>
              <a:t>целостного представления о современных IT-технологиях при реализации статистического анализа данных.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800" b="1" dirty="0" smtClean="0"/>
              <a:t>Задачи </a:t>
            </a:r>
            <a:r>
              <a:rPr lang="ru-RU" sz="2800" b="1" dirty="0" smtClean="0"/>
              <a:t>программы:</a:t>
            </a:r>
            <a:endParaRPr lang="ru-RU" sz="2400" b="1" dirty="0" smtClean="0"/>
          </a:p>
          <a:p>
            <a:r>
              <a:rPr lang="ru-RU" sz="2400" dirty="0" smtClean="0"/>
              <a:t>изучение </a:t>
            </a:r>
            <a:r>
              <a:rPr lang="ru-RU" sz="2400" dirty="0" smtClean="0"/>
              <a:t>современных </a:t>
            </a:r>
            <a:r>
              <a:rPr lang="ru-RU" sz="2400" dirty="0" err="1" smtClean="0"/>
              <a:t>IT</a:t>
            </a:r>
            <a:r>
              <a:rPr lang="ru-RU" sz="2400" dirty="0" smtClean="0"/>
              <a:t>- технологий, подходов и методов обработки и анализа </a:t>
            </a:r>
            <a:r>
              <a:rPr lang="ru-RU" sz="2400" dirty="0" smtClean="0"/>
              <a:t>данных;</a:t>
            </a:r>
          </a:p>
          <a:p>
            <a:r>
              <a:rPr lang="ru-RU" sz="2400" dirty="0" smtClean="0"/>
              <a:t>освоение </a:t>
            </a:r>
            <a:r>
              <a:rPr lang="ru-RU" sz="2400" dirty="0" smtClean="0"/>
              <a:t>новых цифровых компетенций в сфере статистического анализа </a:t>
            </a:r>
            <a:r>
              <a:rPr lang="ru-RU" sz="2400" dirty="0" smtClean="0"/>
              <a:t>данных.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642918"/>
            <a:ext cx="3062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Преподаватели: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357298"/>
            <a:ext cx="78581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err="1" smtClean="0"/>
              <a:t>Парасич</a:t>
            </a:r>
            <a:r>
              <a:rPr lang="ru-RU" sz="2800" b="1" dirty="0" smtClean="0"/>
              <a:t> Ирина </a:t>
            </a:r>
            <a:r>
              <a:rPr lang="ru-RU" sz="2800" b="1" dirty="0" smtClean="0"/>
              <a:t>Васильевна, </a:t>
            </a:r>
            <a:r>
              <a:rPr lang="ru-RU" sz="2400" dirty="0" smtClean="0"/>
              <a:t>канд. </a:t>
            </a:r>
            <a:r>
              <a:rPr lang="ru-RU" sz="2400" dirty="0" err="1" smtClean="0"/>
              <a:t>техн</a:t>
            </a:r>
            <a:r>
              <a:rPr lang="ru-RU" sz="2400" dirty="0" smtClean="0"/>
              <a:t>. наук, доцент кафедры «Математическое и компьютерное моделирование</a:t>
            </a:r>
            <a:r>
              <a:rPr lang="ru-RU" sz="2400" dirty="0" smtClean="0"/>
              <a:t>»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800" b="1" dirty="0" err="1" smtClean="0"/>
              <a:t>Алюков</a:t>
            </a:r>
            <a:r>
              <a:rPr lang="ru-RU" sz="2800" b="1" dirty="0" smtClean="0"/>
              <a:t> Сергей </a:t>
            </a:r>
            <a:r>
              <a:rPr lang="ru-RU" sz="2800" b="1" dirty="0" smtClean="0"/>
              <a:t>Викторович,</a:t>
            </a:r>
            <a:r>
              <a:rPr lang="ru-RU" sz="2400" dirty="0" smtClean="0"/>
              <a:t> </a:t>
            </a:r>
            <a:r>
              <a:rPr lang="ru-RU" sz="2400" dirty="0" smtClean="0"/>
              <a:t>доктор </a:t>
            </a:r>
            <a:r>
              <a:rPr lang="ru-RU" sz="2400" dirty="0" err="1" smtClean="0"/>
              <a:t>техн</a:t>
            </a:r>
            <a:r>
              <a:rPr lang="ru-RU" sz="2400" dirty="0" smtClean="0"/>
              <a:t>. наук, доцент, доцент кафедры «Цифровая экономика и информационные технологии</a:t>
            </a:r>
            <a:r>
              <a:rPr lang="ru-RU" sz="2400" dirty="0" smtClean="0"/>
              <a:t>»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800" b="1" dirty="0" err="1" smtClean="0"/>
              <a:t>Трегубов</a:t>
            </a:r>
            <a:r>
              <a:rPr lang="ru-RU" sz="2800" b="1" dirty="0" smtClean="0"/>
              <a:t> Никита Александрович,</a:t>
            </a:r>
            <a:r>
              <a:rPr lang="ru-RU" sz="2400" dirty="0" smtClean="0"/>
              <a:t>  канд. полит. н., руководитель Департамента социологических проектов </a:t>
            </a:r>
            <a:r>
              <a:rPr lang="ru-RU" sz="2400" dirty="0" err="1" smtClean="0"/>
              <a:t>АНО</a:t>
            </a:r>
            <a:r>
              <a:rPr lang="ru-RU" sz="2400" dirty="0" smtClean="0"/>
              <a:t> «Центр общественного мониторинга».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642918"/>
            <a:ext cx="6178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Условия реализации программы: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357298"/>
            <a:ext cx="78581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Срок </a:t>
            </a:r>
            <a:r>
              <a:rPr lang="ru-RU" sz="2400" b="1" dirty="0" smtClean="0"/>
              <a:t>реализации:</a:t>
            </a:r>
          </a:p>
          <a:p>
            <a:r>
              <a:rPr lang="ru-RU" sz="2400" dirty="0" smtClean="0"/>
              <a:t>10 месяцев </a:t>
            </a:r>
            <a:endParaRPr lang="ru-RU" sz="2000" dirty="0" smtClean="0"/>
          </a:p>
          <a:p>
            <a:endParaRPr lang="ru-RU" dirty="0" smtClean="0"/>
          </a:p>
          <a:p>
            <a:r>
              <a:rPr lang="ru-RU" sz="2400" b="1" dirty="0" smtClean="0"/>
              <a:t>Возможные </a:t>
            </a:r>
            <a:r>
              <a:rPr lang="ru-RU" sz="2400" b="1" dirty="0" smtClean="0"/>
              <a:t>формы </a:t>
            </a:r>
            <a:r>
              <a:rPr lang="ru-RU" sz="2400" b="1" dirty="0" smtClean="0"/>
              <a:t>обучения:</a:t>
            </a:r>
          </a:p>
          <a:p>
            <a:r>
              <a:rPr lang="ru-RU" sz="2400" dirty="0" smtClean="0"/>
              <a:t>в группах, </a:t>
            </a:r>
            <a:r>
              <a:rPr lang="ru-RU" sz="2400" dirty="0" err="1" smtClean="0"/>
              <a:t>очно-заочная</a:t>
            </a:r>
            <a:r>
              <a:rPr lang="ru-RU" sz="2400" dirty="0" smtClean="0"/>
              <a:t>, </a:t>
            </a:r>
            <a:r>
              <a:rPr lang="ru-RU" sz="2400" dirty="0" smtClean="0"/>
              <a:t>частично с </a:t>
            </a:r>
            <a:r>
              <a:rPr lang="ru-RU" sz="2400" dirty="0" smtClean="0"/>
              <a:t>применением  дистанционных </a:t>
            </a:r>
            <a:r>
              <a:rPr lang="ru-RU" sz="2400" dirty="0" smtClean="0"/>
              <a:t>технологий</a:t>
            </a:r>
            <a:endParaRPr lang="ru-RU" sz="2400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Режим занятий:</a:t>
            </a:r>
          </a:p>
          <a:p>
            <a:r>
              <a:rPr lang="ru-RU" sz="2400" b="1" dirty="0" smtClean="0"/>
              <a:t> </a:t>
            </a:r>
            <a:r>
              <a:rPr lang="ru-RU" sz="2400" dirty="0" smtClean="0"/>
              <a:t>2 раза </a:t>
            </a:r>
            <a:r>
              <a:rPr lang="ru-RU" sz="2400" dirty="0" smtClean="0"/>
              <a:t>в неделю</a:t>
            </a:r>
            <a:endParaRPr lang="ru-RU" sz="2400" b="1" dirty="0" smtClean="0"/>
          </a:p>
          <a:p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642918"/>
            <a:ext cx="4264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Структура программы: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1285860"/>
            <a:ext cx="8286808" cy="48013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i="1" dirty="0" smtClean="0"/>
              <a:t>Дисциплины:</a:t>
            </a:r>
          </a:p>
          <a:p>
            <a:r>
              <a:rPr lang="ru-RU" sz="2400" dirty="0" smtClean="0"/>
              <a:t>Программирование </a:t>
            </a:r>
            <a:r>
              <a:rPr lang="ru-RU" sz="2400" dirty="0" smtClean="0"/>
              <a:t>для анализа </a:t>
            </a:r>
            <a:r>
              <a:rPr lang="ru-RU" sz="2400" dirty="0" smtClean="0"/>
              <a:t>данных</a:t>
            </a:r>
          </a:p>
          <a:p>
            <a:r>
              <a:rPr lang="ru-RU" sz="2400" dirty="0" smtClean="0"/>
              <a:t>Методы статистического анализа данных с применением </a:t>
            </a:r>
            <a:r>
              <a:rPr lang="ru-RU" sz="2400" dirty="0" err="1" smtClean="0"/>
              <a:t>SPSS</a:t>
            </a:r>
            <a:endParaRPr lang="ru-RU" sz="2400" dirty="0" smtClean="0"/>
          </a:p>
          <a:p>
            <a:r>
              <a:rPr lang="ru-RU" sz="2400" dirty="0" smtClean="0"/>
              <a:t>Методы анализа данных при изучении общественного </a:t>
            </a:r>
            <a:r>
              <a:rPr lang="ru-RU" sz="2400" dirty="0" smtClean="0"/>
              <a:t>мнения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Практика:</a:t>
            </a:r>
          </a:p>
          <a:p>
            <a:r>
              <a:rPr lang="ru-RU" sz="2400" dirty="0" smtClean="0"/>
              <a:t>Производственная практика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Итоговая аттестация</a:t>
            </a:r>
          </a:p>
          <a:p>
            <a:endParaRPr lang="ru-RU" sz="2400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642918"/>
            <a:ext cx="2595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Дисциплины 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1285860"/>
            <a:ext cx="8286808" cy="4062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i="1" dirty="0" smtClean="0"/>
              <a:t>Программирование </a:t>
            </a:r>
            <a:r>
              <a:rPr lang="ru-RU" sz="2400" b="1" i="1" dirty="0" smtClean="0"/>
              <a:t>для анализа </a:t>
            </a:r>
            <a:r>
              <a:rPr lang="ru-RU" sz="2400" b="1" i="1" dirty="0" smtClean="0"/>
              <a:t>данных</a:t>
            </a:r>
          </a:p>
          <a:p>
            <a:endParaRPr lang="ru-RU" sz="2400" b="1" i="1" dirty="0" smtClean="0"/>
          </a:p>
          <a:p>
            <a:pPr indent="457200" algn="just"/>
            <a:r>
              <a:rPr lang="ru-RU" sz="2400" dirty="0" smtClean="0"/>
              <a:t>Язык </a:t>
            </a:r>
            <a:r>
              <a:rPr lang="ru-RU" sz="2400" dirty="0" smtClean="0"/>
              <a:t>программирования </a:t>
            </a:r>
            <a:r>
              <a:rPr lang="ru-RU" sz="2400" dirty="0" err="1" smtClean="0"/>
              <a:t>Python</a:t>
            </a:r>
            <a:r>
              <a:rPr lang="ru-RU" sz="2400" dirty="0" smtClean="0"/>
              <a:t>: </a:t>
            </a:r>
            <a:r>
              <a:rPr lang="ru-RU" sz="2400" dirty="0" smtClean="0"/>
              <a:t>возможности использования библиотек и модулей </a:t>
            </a:r>
            <a:r>
              <a:rPr lang="ru-RU" sz="2400" dirty="0" err="1" smtClean="0"/>
              <a:t>Python</a:t>
            </a:r>
            <a:r>
              <a:rPr lang="ru-RU" sz="2400" dirty="0" smtClean="0"/>
              <a:t> для анализа различных </a:t>
            </a:r>
            <a:r>
              <a:rPr lang="ru-RU" sz="2400" dirty="0" err="1" smtClean="0"/>
              <a:t>датасетов</a:t>
            </a:r>
            <a:r>
              <a:rPr lang="ru-RU" sz="2400" dirty="0" smtClean="0"/>
              <a:t>.  </a:t>
            </a:r>
            <a:endParaRPr lang="ru-RU" sz="2400" dirty="0" smtClean="0"/>
          </a:p>
          <a:p>
            <a:pPr indent="457200" algn="just"/>
            <a:r>
              <a:rPr lang="ru-RU" sz="2400" dirty="0" smtClean="0"/>
              <a:t>Оценка </a:t>
            </a:r>
            <a:r>
              <a:rPr lang="ru-RU" sz="2400" dirty="0" smtClean="0"/>
              <a:t>числовых характеристик, </a:t>
            </a:r>
            <a:r>
              <a:rPr lang="ru-RU" sz="2400" dirty="0" smtClean="0"/>
              <a:t>проверка </a:t>
            </a:r>
            <a:r>
              <a:rPr lang="ru-RU" sz="2400" dirty="0" smtClean="0"/>
              <a:t>статистических гипотез. </a:t>
            </a:r>
            <a:endParaRPr lang="ru-RU" sz="2400" dirty="0" smtClean="0"/>
          </a:p>
          <a:p>
            <a:pPr indent="457200" algn="just"/>
            <a:r>
              <a:rPr lang="ru-RU" sz="2400" dirty="0" smtClean="0"/>
              <a:t>Показатели </a:t>
            </a:r>
            <a:r>
              <a:rPr lang="ru-RU" sz="2400" dirty="0" smtClean="0"/>
              <a:t>взаимосвязи признаков (коэффициенты корреляции). </a:t>
            </a:r>
            <a:endParaRPr lang="ru-RU" sz="2400" dirty="0" smtClean="0"/>
          </a:p>
          <a:p>
            <a:pPr indent="457200" algn="just"/>
            <a:r>
              <a:rPr lang="ru-RU" sz="2400" dirty="0" smtClean="0"/>
              <a:t>Построение </a:t>
            </a:r>
            <a:r>
              <a:rPr lang="ru-RU" sz="2400" dirty="0" smtClean="0"/>
              <a:t>регрессионных </a:t>
            </a:r>
            <a:r>
              <a:rPr lang="ru-RU" sz="2400" dirty="0" smtClean="0"/>
              <a:t>моделей.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642918"/>
            <a:ext cx="2595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Дисциплины 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1285860"/>
            <a:ext cx="8286808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400" b="1" i="1" dirty="0" smtClean="0"/>
              <a:t>Методы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статистического анализа данных с применением </a:t>
            </a:r>
            <a:r>
              <a:rPr lang="ru-RU" sz="2400" b="1" i="1" dirty="0" err="1" smtClean="0"/>
              <a:t>SPSS</a:t>
            </a:r>
            <a:endParaRPr lang="ru-RU" sz="2400" b="1" i="1" dirty="0" smtClean="0"/>
          </a:p>
          <a:p>
            <a:pPr algn="just"/>
            <a:endParaRPr lang="ru-RU" sz="2400" b="1" i="1" dirty="0" smtClean="0"/>
          </a:p>
          <a:p>
            <a:pPr indent="457200" algn="just">
              <a:lnSpc>
                <a:spcPct val="150000"/>
              </a:lnSpc>
            </a:pPr>
            <a:r>
              <a:rPr lang="ru-RU" sz="2400" dirty="0" smtClean="0"/>
              <a:t>Основные методы статистического анализа данных. </a:t>
            </a:r>
            <a:endParaRPr lang="ru-RU" sz="2400" dirty="0" smtClean="0"/>
          </a:p>
          <a:p>
            <a:pPr indent="457200" algn="just">
              <a:lnSpc>
                <a:spcPct val="150000"/>
              </a:lnSpc>
            </a:pPr>
            <a:r>
              <a:rPr lang="ru-RU" sz="2400" dirty="0" smtClean="0"/>
              <a:t>Возможности </a:t>
            </a:r>
            <a:r>
              <a:rPr lang="ru-RU" sz="2400" dirty="0" smtClean="0"/>
              <a:t>анализа данных в </a:t>
            </a:r>
            <a:r>
              <a:rPr lang="ru-RU" sz="2400" dirty="0" err="1" smtClean="0"/>
              <a:t>SPSS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 indent="457200" algn="just">
              <a:lnSpc>
                <a:spcPct val="150000"/>
              </a:lnSpc>
            </a:pPr>
            <a:r>
              <a:rPr lang="ru-RU" sz="2400" dirty="0" smtClean="0"/>
              <a:t>Представление </a:t>
            </a:r>
            <a:r>
              <a:rPr lang="ru-RU" sz="2400" dirty="0" smtClean="0"/>
              <a:t>данных в </a:t>
            </a:r>
            <a:r>
              <a:rPr lang="ru-RU" sz="2400" dirty="0" err="1" smtClean="0"/>
              <a:t>SPSS</a:t>
            </a:r>
            <a:r>
              <a:rPr lang="ru-RU" sz="2400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642918"/>
            <a:ext cx="2595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Дисциплины 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1285860"/>
            <a:ext cx="8286808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400" b="1" i="1" dirty="0" smtClean="0"/>
              <a:t>Методы анализа данных при изучении общественного мнения</a:t>
            </a:r>
          </a:p>
          <a:p>
            <a:pPr algn="just"/>
            <a:endParaRPr lang="ru-RU" sz="2400" b="1" i="1" dirty="0" smtClean="0"/>
          </a:p>
          <a:p>
            <a:pPr indent="457200" algn="just">
              <a:lnSpc>
                <a:spcPct val="150000"/>
              </a:lnSpc>
            </a:pPr>
            <a:r>
              <a:rPr lang="ru-RU" sz="2400" dirty="0" smtClean="0"/>
              <a:t>Основы мониторинга общественного мнения. </a:t>
            </a:r>
            <a:endParaRPr lang="ru-RU" sz="2400" dirty="0" smtClean="0"/>
          </a:p>
          <a:p>
            <a:pPr indent="457200" algn="just">
              <a:lnSpc>
                <a:spcPct val="150000"/>
              </a:lnSpc>
            </a:pPr>
            <a:r>
              <a:rPr lang="ru-RU" sz="2400" dirty="0" smtClean="0"/>
              <a:t>Методы </a:t>
            </a:r>
            <a:r>
              <a:rPr lang="ru-RU" sz="2400" dirty="0" smtClean="0"/>
              <a:t>количественного анализа данных предвыборных социологических опросов. </a:t>
            </a:r>
            <a:endParaRPr lang="ru-RU" sz="2400" dirty="0" smtClean="0"/>
          </a:p>
          <a:p>
            <a:pPr indent="457200" algn="just">
              <a:lnSpc>
                <a:spcPct val="150000"/>
              </a:lnSpc>
            </a:pPr>
            <a:r>
              <a:rPr lang="ru-RU" sz="2400" dirty="0" smtClean="0"/>
              <a:t>Основы </a:t>
            </a:r>
            <a:r>
              <a:rPr lang="ru-RU" sz="2400" dirty="0" smtClean="0"/>
              <a:t>прогнозирования и моделирования политических процессов.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428604"/>
            <a:ext cx="1950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Практика 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928670"/>
            <a:ext cx="8501122" cy="55399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400" b="1" i="1" dirty="0" smtClean="0"/>
              <a:t>Производственная практика</a:t>
            </a:r>
          </a:p>
          <a:p>
            <a:r>
              <a:rPr lang="ru-RU" sz="2200" dirty="0" smtClean="0"/>
              <a:t>Во </a:t>
            </a:r>
            <a:r>
              <a:rPr lang="ru-RU" sz="2200" dirty="0" smtClean="0"/>
              <a:t>время практики слушатель:</a:t>
            </a:r>
          </a:p>
          <a:p>
            <a:pPr lvl="0"/>
            <a:r>
              <a:rPr lang="ru-RU" sz="2200" dirty="0" smtClean="0"/>
              <a:t>выполняет анализ статистических данных средствами языка </a:t>
            </a:r>
            <a:r>
              <a:rPr lang="ru-RU" sz="2200" dirty="0" err="1" smtClean="0"/>
              <a:t>Python</a:t>
            </a:r>
            <a:r>
              <a:rPr lang="ru-RU" sz="2200" dirty="0" smtClean="0"/>
              <a:t>;</a:t>
            </a:r>
          </a:p>
          <a:p>
            <a:pPr lvl="0"/>
            <a:r>
              <a:rPr lang="ru-RU" sz="2200" dirty="0" smtClean="0"/>
              <a:t>выполняет анализ статистических данных средствами программы </a:t>
            </a:r>
            <a:r>
              <a:rPr lang="ru-RU" sz="2200" dirty="0" err="1" smtClean="0"/>
              <a:t>SPSS</a:t>
            </a:r>
            <a:r>
              <a:rPr lang="ru-RU" sz="2200" dirty="0" smtClean="0"/>
              <a:t>;</a:t>
            </a:r>
          </a:p>
          <a:p>
            <a:r>
              <a:rPr lang="ru-RU" sz="2200" dirty="0" smtClean="0"/>
              <a:t>составляет отчет по выполненной работе, в отчете размещаются результаты статистической обработки данных</a:t>
            </a:r>
            <a:r>
              <a:rPr lang="ru-RU" sz="2200" dirty="0" smtClean="0"/>
              <a:t>.</a:t>
            </a:r>
          </a:p>
          <a:p>
            <a:endParaRPr lang="ru-RU" sz="2000" b="1" i="1" dirty="0" smtClean="0"/>
          </a:p>
          <a:p>
            <a:r>
              <a:rPr lang="ru-RU" sz="2000" b="1" dirty="0" smtClean="0"/>
              <a:t>Организации-партнёры: </a:t>
            </a:r>
          </a:p>
          <a:p>
            <a:pPr>
              <a:spcBef>
                <a:spcPts val="0"/>
              </a:spcBef>
            </a:pPr>
            <a:r>
              <a:rPr lang="ru-RU" sz="2000" dirty="0" err="1" smtClean="0"/>
              <a:t>ОГКУ</a:t>
            </a:r>
            <a:r>
              <a:rPr lang="ru-RU" sz="2000" dirty="0" smtClean="0"/>
              <a:t> «Аппарат общественной палаты Челябинской области»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Территориальный орган федеральной службы статистики по Челябинской обл.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ООО «Уральский институт социологических и маркетинговых исследований»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Исследовательский Центр Маркетинга и Социологии "</a:t>
            </a:r>
            <a:r>
              <a:rPr lang="ru-RU" sz="2000" dirty="0" err="1" smtClean="0"/>
              <a:t>МарС</a:t>
            </a:r>
            <a:r>
              <a:rPr lang="ru-RU" sz="2000" dirty="0" smtClean="0"/>
              <a:t>"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ООО Маркетинговая компания "</a:t>
            </a:r>
            <a:r>
              <a:rPr lang="ru-RU" sz="2000" dirty="0" err="1" smtClean="0"/>
              <a:t>Lite-group</a:t>
            </a:r>
            <a:r>
              <a:rPr lang="ru-RU" sz="2000" dirty="0" smtClean="0"/>
              <a:t>"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506</Words>
  <Application>Microsoft Office PowerPoint</Application>
  <PresentationFormat>Экран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Вероника</cp:lastModifiedBy>
  <cp:revision>81</cp:revision>
  <dcterms:created xsi:type="dcterms:W3CDTF">2020-02-17T13:07:20Z</dcterms:created>
  <dcterms:modified xsi:type="dcterms:W3CDTF">2023-09-03T16:55:46Z</dcterms:modified>
</cp:coreProperties>
</file>